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76" r:id="rId3"/>
    <p:sldId id="257" r:id="rId4"/>
    <p:sldId id="258" r:id="rId5"/>
    <p:sldId id="259" r:id="rId6"/>
    <p:sldId id="261" r:id="rId7"/>
    <p:sldId id="260" r:id="rId8"/>
    <p:sldId id="271" r:id="rId9"/>
    <p:sldId id="272" r:id="rId10"/>
    <p:sldId id="273" r:id="rId11"/>
    <p:sldId id="274" r:id="rId12"/>
    <p:sldId id="275" r:id="rId13"/>
    <p:sldId id="262" r:id="rId14"/>
    <p:sldId id="268" r:id="rId15"/>
    <p:sldId id="269" r:id="rId16"/>
    <p:sldId id="270" r:id="rId17"/>
    <p:sldId id="265" r:id="rId18"/>
    <p:sldId id="264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6C6A3-6036-4720-9100-8DC210A15FA0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0EB07-18CA-46E3-89B7-DD2F022F4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6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0EB07-18CA-46E3-89B7-DD2F022F41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6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2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5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493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1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493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11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25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896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4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4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932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48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53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11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218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06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8222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499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184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14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95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8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2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8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6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6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5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FC82C7-3ECA-46EA-B62C-39B2E07892B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B2D253-EE38-4558-8E72-916B9928D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8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4B455E-A955-4522-9520-4B7AD5996772}"/>
                  </a:ext>
                </a:extLst>
              </p:cNvPr>
              <p:cNvSpPr txBox="1"/>
              <p:nvPr/>
            </p:nvSpPr>
            <p:spPr>
              <a:xfrm>
                <a:off x="661182" y="647114"/>
                <a:ext cx="10874326" cy="5625964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ONLINE CLASS</a:t>
                </a:r>
              </a:p>
              <a:p>
                <a:pPr algn="ctr"/>
                <a:r>
                  <a:rPr lang="en-US" sz="4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GRAPH THEORY</a:t>
                </a:r>
              </a:p>
              <a:p>
                <a:pPr algn="ctr"/>
                <a:r>
                  <a:rPr lang="en-US" sz="4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BICTE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sz="4800" b="0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𝑇𝐻</m:t>
                        </m:r>
                      </m:sup>
                    </m:sSup>
                  </m:oMath>
                </a14:m>
                <a:r>
                  <a:rPr lang="en-US" sz="4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SEMESTER</a:t>
                </a:r>
              </a:p>
              <a:p>
                <a:pPr algn="ctr"/>
                <a:r>
                  <a:rPr lang="en-US" sz="480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2078/03/22</a:t>
                </a:r>
                <a:endParaRPr lang="en-US" sz="4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just"/>
                <a:endParaRPr lang="en-US" sz="48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sz="480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						</a:t>
                </a:r>
                <a:r>
                  <a:rPr lang="en-US" sz="4800" dirty="0">
                    <a:ln w="0"/>
                    <a:solidFill>
                      <a:schemeClr val="bg2">
                        <a:lumMod val="1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PRESENTED BY	</a:t>
                </a:r>
                <a:r>
                  <a:rPr lang="en-US" sz="4800" dirty="0">
                    <a:ln w="0"/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						KALYAN DAHAL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4B455E-A955-4522-9520-4B7AD5996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2" y="647114"/>
                <a:ext cx="10874326" cy="5625964"/>
              </a:xfrm>
              <a:prstGeom prst="rect">
                <a:avLst/>
              </a:prstGeom>
              <a:blipFill>
                <a:blip r:embed="rId2"/>
                <a:stretch>
                  <a:fillRect t="-3684" r="-392" b="-2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43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600" dirty="0">
                <a:solidFill>
                  <a:srgbClr val="FF0000"/>
                </a:solidFill>
              </a:rPr>
              <a:t>Now we assign job 3 to worker B as it has minimum cost from list of unassigned jobs. Cost becomes 2 + 3 = 5 and Job 3 and worker B also becomes unavailable.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28800"/>
            <a:ext cx="12192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1441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200" dirty="0">
                <a:solidFill>
                  <a:srgbClr val="FF0000"/>
                </a:solidFill>
              </a:rPr>
              <a:t>Finally, job 1 gets assigned to worker C as it has minimum cost among unassigned jobs and job 4 gets assigned to worker C as it is only Job left. Total cost becomes 2 + 3 + 5 + 4 = 14.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765"/>
            <a:ext cx="12192000" cy="48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84" y="0"/>
            <a:ext cx="11357832" cy="66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2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1230283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22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1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38545"/>
            <a:ext cx="10446328" cy="63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65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82" y="-1"/>
            <a:ext cx="11998037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7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05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Regular graph which is not perfect matching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2" descr="https://i.stack.imgur.com/ViSmX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0" y="2467769"/>
            <a:ext cx="10349345" cy="35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02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personnel assignment </a:t>
            </a:r>
            <a:r>
              <a:rPr lang="en-US" dirty="0" smtClean="0">
                <a:solidFill>
                  <a:srgbClr val="FF0000"/>
                </a:solidFill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900" dirty="0" smtClean="0"/>
                  <a:t>Let there are n workers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900" dirty="0" smtClean="0"/>
                  <a:t>, ……..,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900" dirty="0" smtClean="0"/>
                  <a:t> and m jobs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900" b="0" i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900" dirty="0" smtClean="0"/>
                  <a:t> available in company. The specialty of all workers is that each worker is qualified for at least one jobs. Then a question is raised like, is it possible to assign one job for one worker as per his/her qualification. This is the problem known as “ the personnel assignment problem.”</a:t>
                </a:r>
              </a:p>
              <a:p>
                <a:pPr marL="0" indent="0" algn="just">
                  <a:buNone/>
                </a:pPr>
                <a:r>
                  <a:rPr lang="en-US" sz="2900" dirty="0" smtClean="0"/>
                  <a:t>In order to solve this problem, it needs to construct a bipartite graph g with bipartition W 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900" dirty="0"/>
                  <a:t>, ……..,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900" dirty="0" smtClean="0"/>
                  <a:t>} and J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90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900" dirty="0" smtClean="0"/>
                  <a:t>}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900" dirty="0" smtClean="0"/>
                  <a:t> is joined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900" dirty="0" smtClean="0"/>
                  <a:t>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900" dirty="0" smtClean="0"/>
                  <a:t> is qualified for the job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900" dirty="0" smtClean="0"/>
                  <a:t>. The personnel assignment problem is reduced to the question what is stated as “does a graph G have a matching that saturates every vertex in W?</a:t>
                </a:r>
                <a:endParaRPr lang="en-US" sz="2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5" t="-2521" r="-1217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641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 marriage problem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3000" dirty="0" smtClean="0"/>
                  <a:t>Let there is n boys and m girls in a city for the marriage propose. Let b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 smtClean="0"/>
                  <a:t>, …….,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000" dirty="0" smtClean="0"/>
                  <a:t>} be asset of n boys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3000" dirty="0" smtClean="0"/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 smtClean="0"/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000" dirty="0" smtClean="0"/>
                  <a:t>} be set of m girls. Suppose, each boy has one or more girls friends. The problem is that under what condition we can arrange their marriage in such a way that each boy marries one of his girl friends. Such a problem is called “the marriage problem.” </a:t>
                </a:r>
              </a:p>
              <a:p>
                <a:pPr marL="0" indent="0" algn="just">
                  <a:buNone/>
                </a:pPr>
                <a:r>
                  <a:rPr lang="en-US" sz="3000" dirty="0" smtClean="0"/>
                  <a:t>For this problem, let G be the bipartite graph with bi-partition { 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3000" dirty="0" smtClean="0"/>
                  <a:t>}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000" dirty="0" smtClean="0"/>
                  <a:t> is joined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000" dirty="0" smtClean="0"/>
                  <a:t>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000" dirty="0" smtClean="0"/>
                  <a:t> is a girl friend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000" dirty="0" smtClean="0"/>
                  <a:t>. This marriage is equivalent to finding the condition under which G has matching saturates every vertex of G.</a:t>
                </a: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801" r="-1333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208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Let G be a k-regular bipartite graph with k &gt; 0. Then G has a perfect matching.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3400" dirty="0" smtClean="0"/>
                  <a:t>Proof:</a:t>
                </a:r>
                <a:r>
                  <a:rPr lang="en-US" sz="3400" dirty="0"/>
                  <a:t> </a:t>
                </a:r>
                <a:r>
                  <a:rPr lang="en-US" sz="3400" dirty="0" smtClean="0"/>
                  <a:t>Let (U, V) be a bi-partition of G. as </a:t>
                </a:r>
                <a:r>
                  <a:rPr lang="en-US" sz="3400" dirty="0" err="1" smtClean="0"/>
                  <a:t>eavh</a:t>
                </a:r>
                <a:r>
                  <a:rPr lang="en-US" sz="3400" dirty="0" smtClean="0"/>
                  <a:t> edge of G has one end at U and there are k edges incident with each vertex of U, we have q = </a:t>
                </a:r>
                <a:r>
                  <a:rPr lang="en-US" sz="3400" dirty="0" err="1" smtClean="0"/>
                  <a:t>k|U</a:t>
                </a:r>
                <a:r>
                  <a:rPr lang="en-US" sz="3400" dirty="0" smtClean="0"/>
                  <a:t>|. Similarly q = </a:t>
                </a:r>
                <a:r>
                  <a:rPr lang="en-US" sz="3400" dirty="0" err="1" smtClean="0"/>
                  <a:t>k|V</a:t>
                </a:r>
                <a:r>
                  <a:rPr lang="en-US" sz="3400" dirty="0" smtClean="0"/>
                  <a:t>|, so that </a:t>
                </a:r>
                <a:r>
                  <a:rPr lang="en-US" sz="3400" dirty="0" err="1" smtClean="0"/>
                  <a:t>k|U</a:t>
                </a:r>
                <a:r>
                  <a:rPr lang="en-US" sz="3400" dirty="0" smtClean="0"/>
                  <a:t>| = </a:t>
                </a:r>
                <a:r>
                  <a:rPr lang="en-US" sz="3400" dirty="0" err="1" smtClean="0"/>
                  <a:t>k|V</a:t>
                </a:r>
                <a:r>
                  <a:rPr lang="en-US" sz="3400" dirty="0" smtClean="0"/>
                  <a:t>|. As k &gt; 0 we get |U| = |V|</a:t>
                </a:r>
              </a:p>
              <a:p>
                <a:pPr marL="0" indent="0" algn="just">
                  <a:buNone/>
                </a:pPr>
                <a:r>
                  <a:rPr lang="en-US" sz="3400" dirty="0" smtClean="0"/>
                  <a:t>Here, let 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3400" dirty="0" smtClean="0"/>
                  <a:t> U.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400" dirty="0" smtClean="0"/>
                  <a:t> denote the set of all edges incident with vertices in N(S). Since G is k-regular,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400" dirty="0" smtClean="0"/>
                  <a:t>| = k|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400" dirty="0" smtClean="0"/>
                  <a:t>| and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400" dirty="0" smtClean="0"/>
                  <a:t>| = </a:t>
                </a:r>
                <a:r>
                  <a:rPr lang="en-US" sz="3400" dirty="0" err="1" smtClean="0"/>
                  <a:t>k|N</a:t>
                </a:r>
                <a:r>
                  <a:rPr lang="en-US" sz="3400" dirty="0" smtClean="0"/>
                  <a:t>(S)|. Also, by definition of neighbor set N(S),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400" dirty="0" smtClean="0"/>
                  <a:t> </a:t>
                </a:r>
                <a14:m>
                  <m:oMath xmlns:m="http://schemas.openxmlformats.org/officeDocument/2006/math">
                    <m:r>
                      <a:rPr lang="en-US" sz="3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3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400" dirty="0" smtClean="0"/>
                  <a:t> and hence it follows that </a:t>
                </a:r>
                <a:r>
                  <a:rPr lang="en-US" sz="3400" dirty="0" err="1" smtClean="0"/>
                  <a:t>k|S</a:t>
                </a:r>
                <a:r>
                  <a:rPr lang="en-US" sz="3400" dirty="0" smtClean="0"/>
                  <a:t>|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3400" dirty="0" smtClean="0"/>
                  <a:t> </a:t>
                </a:r>
                <a:r>
                  <a:rPr lang="en-US" sz="3400" dirty="0" err="1" smtClean="0"/>
                  <a:t>k|N</a:t>
                </a:r>
                <a:r>
                  <a:rPr lang="en-US" sz="3400" dirty="0" smtClean="0"/>
                  <a:t>(S)|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08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18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Continued….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3600" dirty="0" smtClean="0"/>
                  <a:t>Therefore, |N(S)|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dirty="0" smtClean="0"/>
                  <a:t> |S|. Thus, by hall’s theorem, G has a matching M that saturates every vertex in U. Since, |U| = |V|, M also saturates all the vertex of V. therefore, M is a perfect matching. This completes the proof. </a:t>
                </a:r>
              </a:p>
              <a:p>
                <a:pPr marL="0" indent="0" algn="just">
                  <a:buNone/>
                </a:pPr>
                <a:r>
                  <a:rPr lang="en-US" sz="3600" dirty="0" smtClean="0"/>
                  <a:t>Note: The marriage problem with n boys has a solution </a:t>
                </a:r>
                <a:r>
                  <a:rPr lang="en-US" sz="3600" dirty="0" err="1" smtClean="0"/>
                  <a:t>iff</a:t>
                </a:r>
                <a:r>
                  <a:rPr lang="en-US" sz="3600" dirty="0" smtClean="0"/>
                  <a:t> for every k with 1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3600" dirty="0" smtClean="0"/>
                  <a:t> k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3600" dirty="0" smtClean="0"/>
                  <a:t> n, every set of k boys has collectively at least k girl friends.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t="-3361" r="-1739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6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415636" y="387927"/>
            <a:ext cx="12496800" cy="6345382"/>
            <a:chOff x="0" y="0"/>
            <a:chExt cx="11873345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873345" cy="6858000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9545782" y="5555673"/>
              <a:ext cx="346363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631193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>
                <a:solidFill>
                  <a:srgbClr val="FF0000"/>
                </a:solidFill>
              </a:rPr>
              <a:t>Let’s take below example and try to calculate promising cost when Job 2 is assigned to worker A.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074"/>
            <a:ext cx="12192000" cy="49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1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600" dirty="0">
                <a:solidFill>
                  <a:srgbClr val="FF0000"/>
                </a:solidFill>
              </a:rPr>
              <a:t>Since Job 2 is assigned to worker A (marked in green), cost becomes 2 and Job 2 and worker A becomes unavailable (marked in red)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786140"/>
            <a:ext cx="12025745" cy="50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366</Words>
  <Application>Microsoft Office PowerPoint</Application>
  <PresentationFormat>Widescreen</PresentationFormat>
  <Paragraphs>25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Garamond</vt:lpstr>
      <vt:lpstr>Office Theme</vt:lpstr>
      <vt:lpstr>Organic</vt:lpstr>
      <vt:lpstr>PowerPoint Presentation</vt:lpstr>
      <vt:lpstr>Regular graph which is not perfect matching</vt:lpstr>
      <vt:lpstr>The personnel assignment problem</vt:lpstr>
      <vt:lpstr>The marriage problem</vt:lpstr>
      <vt:lpstr>Let G be a k-regular bipartite graph with k &gt; 0. Then G has a perfect matching.</vt:lpstr>
      <vt:lpstr>Continued….</vt:lpstr>
      <vt:lpstr>PowerPoint Presentation</vt:lpstr>
      <vt:lpstr>Let’s take below example and try to calculate promising cost when Job 2 is assigned to worker A. </vt:lpstr>
      <vt:lpstr>Since Job 2 is assigned to worker A (marked in green), cost becomes 2 and Job 2 and worker A becomes unavailable (marked in red)</vt:lpstr>
      <vt:lpstr>Now we assign job 3 to worker B as it has minimum cost from list of unassigned jobs. Cost becomes 2 + 3 = 5 and Job 3 and worker B also becomes unavailable. </vt:lpstr>
      <vt:lpstr>Finally, job 1 gets assigned to worker C as it has minimum cost among unassigned jobs and job 4 gets assigned to worker C as it is only Job left. Total cost becomes 2 + 3 + 5 + 4 = 14.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CPN</dc:creator>
  <cp:lastModifiedBy>Windows User</cp:lastModifiedBy>
  <cp:revision>30</cp:revision>
  <dcterms:created xsi:type="dcterms:W3CDTF">2021-06-10T08:15:12Z</dcterms:created>
  <dcterms:modified xsi:type="dcterms:W3CDTF">2021-06-30T00:13:49Z</dcterms:modified>
</cp:coreProperties>
</file>